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6858000" cx="9144000"/>
  <p:notesSz cx="6858000" cy="9144000"/>
  <p:embeddedFontLst>
    <p:embeddedFont>
      <p:font typeface="Montserrat SemiBold"/>
      <p:regular r:id="rId49"/>
      <p:bold r:id="rId50"/>
      <p:italic r:id="rId51"/>
      <p:boldItalic r:id="rId52"/>
    </p:embeddedFont>
    <p:embeddedFont>
      <p:font typeface="Montserrat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7" roundtripDataSignature="AMtx7mgH0e77PLs7ot1aLrCxbxfFJhm5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61EC32-A9D0-44E2-8F66-7CAA034742F6}">
  <a:tblStyle styleId="{2161EC32-A9D0-44E2-8F66-7CAA034742F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Montserrat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SemiBold-italic.fntdata"/><Relationship Id="rId50" Type="http://schemas.openxmlformats.org/officeDocument/2006/relationships/font" Target="fonts/MontserratSemiBold-bold.fntdata"/><Relationship Id="rId53" Type="http://schemas.openxmlformats.org/officeDocument/2006/relationships/font" Target="fonts/Montserrat-regular.fntdata"/><Relationship Id="rId52" Type="http://schemas.openxmlformats.org/officeDocument/2006/relationships/font" Target="fonts/MontserratSemiBold-boldItalic.fntdata"/><Relationship Id="rId11" Type="http://schemas.openxmlformats.org/officeDocument/2006/relationships/slide" Target="slides/slide6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-bold.fntdata"/><Relationship Id="rId13" Type="http://schemas.openxmlformats.org/officeDocument/2006/relationships/slide" Target="slides/slide8.xml"/><Relationship Id="rId57" Type="http://customschemas.google.com/relationships/presentationmetadata" Target="metadata"/><Relationship Id="rId12" Type="http://schemas.openxmlformats.org/officeDocument/2006/relationships/slide" Target="slides/slide7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7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7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0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5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1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1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3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53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4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5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5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5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5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5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6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5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jpg"/><Relationship Id="rId4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jpg"/><Relationship Id="rId4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jp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jpg"/><Relationship Id="rId4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jp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22533" l="0" r="0" t="0"/>
          <a:stretch/>
        </p:blipFill>
        <p:spPr>
          <a:xfrm>
            <a:off x="2205400" y="1337150"/>
            <a:ext cx="1712750" cy="11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5675" y="2381150"/>
            <a:ext cx="2491925" cy="20957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4336775" y="2952750"/>
            <a:ext cx="34902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Hive &amp; Impala</a:t>
            </a:r>
            <a:endParaRPr b="0" i="0" sz="36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Arquitetura</a:t>
            </a:r>
            <a:endParaRPr b="0" i="0" sz="3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31" name="Google Shape;131;p10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" name="Google Shape;13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400" y="1360150"/>
            <a:ext cx="7735500" cy="4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Hive x RDBMS</a:t>
            </a:r>
            <a:endParaRPr b="0" i="0" sz="3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38" name="Google Shape;138;p11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39" name="Google Shape;139;p11"/>
          <p:cNvGraphicFramePr/>
          <p:nvPr/>
        </p:nvGraphicFramePr>
        <p:xfrm>
          <a:off x="952500" y="171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{2161EC32-A9D0-44E2-8F66-7CAA034742F6}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FF99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HIVE</a:t>
                      </a:r>
                      <a:endParaRPr b="1" sz="1400" u="none" cap="none" strike="noStrike">
                        <a:solidFill>
                          <a:srgbClr val="FF99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FF99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RDBMS</a:t>
                      </a:r>
                      <a:endParaRPr b="1" sz="1400" u="none" cap="none" strike="noStrike">
                        <a:solidFill>
                          <a:srgbClr val="FF99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Uso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Foco em analytics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Foco em on line ou analytics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Acesso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Batch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Batch e Interativo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Integridade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Baixa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Alta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Escalabilidade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Horizontal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Vertical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Armazenamento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Baixo custo por PB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PB?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Interface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HiveQL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SQL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Latência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Minutos ou mais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ms, ml ou segundos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Estrutura de dados 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Não Estruturado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Estruturado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HiveQL</a:t>
            </a:r>
            <a:endParaRPr b="0" i="0" sz="3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45" name="Google Shape;145;p12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12"/>
          <p:cNvSpPr txBox="1"/>
          <p:nvPr/>
        </p:nvSpPr>
        <p:spPr>
          <a:xfrm>
            <a:off x="409425" y="1433025"/>
            <a:ext cx="83283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HiveQL é a linguagem de consulta de Hive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Não está totalmente de acordo com o padrão ANSI SQL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Muito próximo do padrão utilizado pelo MySql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É utilizado para criar, alterar e excluir bancos de dados, tabelas, queries, funções e índices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"/>
          <p:cNvSpPr txBox="1"/>
          <p:nvPr/>
        </p:nvSpPr>
        <p:spPr>
          <a:xfrm>
            <a:off x="1077900" y="291210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Prática</a:t>
            </a:r>
            <a:endParaRPr b="0" i="0" sz="36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Beeline</a:t>
            </a:r>
            <a:endParaRPr b="0" i="0" sz="3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57" name="Google Shape;157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" name="Google Shape;158;p14"/>
          <p:cNvSpPr txBox="1"/>
          <p:nvPr/>
        </p:nvSpPr>
        <p:spPr>
          <a:xfrm>
            <a:off x="407850" y="1414350"/>
            <a:ext cx="8328300" cy="2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Execute comando beeline para iniciar a interface de consulta: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beeline -u "jdbc:hive2://quickstart.cloudera:10000/default" 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Após iniciar beeline, execute consulta no hive: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show tables;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poder ver os comandos do beeline: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beeline -help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14"/>
          <p:cNvPicPr preferRelativeResize="0"/>
          <p:nvPr/>
        </p:nvPicPr>
        <p:blipFill rotWithShape="1">
          <a:blip r:embed="rId4">
            <a:alphaModFix/>
          </a:blip>
          <a:srcRect b="32016" l="30010" r="30193" t="24316"/>
          <a:stretch/>
        </p:blipFill>
        <p:spPr>
          <a:xfrm>
            <a:off x="1587263" y="3889651"/>
            <a:ext cx="5969478" cy="276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HiveCli</a:t>
            </a:r>
            <a:endParaRPr b="0" i="0" sz="3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65" name="Google Shape;165;p15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15"/>
          <p:cNvSpPr txBox="1"/>
          <p:nvPr/>
        </p:nvSpPr>
        <p:spPr>
          <a:xfrm>
            <a:off x="407850" y="1414350"/>
            <a:ext cx="83283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iniciar o Hive basta abrir um terminal e digitar o comando hive: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hive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15"/>
          <p:cNvPicPr preferRelativeResize="0"/>
          <p:nvPr/>
        </p:nvPicPr>
        <p:blipFill rotWithShape="1">
          <a:blip r:embed="rId4">
            <a:alphaModFix/>
          </a:blip>
          <a:srcRect b="14507" l="29858" r="29927" t="13878"/>
          <a:stretch/>
        </p:blipFill>
        <p:spPr>
          <a:xfrm>
            <a:off x="1581925" y="2168125"/>
            <a:ext cx="5759974" cy="43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Tabelas</a:t>
            </a:r>
            <a:endParaRPr b="0" i="0" sz="3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73" name="Google Shape;173;p16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" name="Google Shape;174;p16"/>
          <p:cNvSpPr txBox="1"/>
          <p:nvPr/>
        </p:nvSpPr>
        <p:spPr>
          <a:xfrm>
            <a:off x="407850" y="1339900"/>
            <a:ext cx="8328300" cy="14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Hive possui dois tipos de tabelas: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Tabelas </a:t>
            </a:r>
            <a:r>
              <a:rPr lang="pt-BR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erenciadas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Tabelas Externas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Tabela Gerenciada</a:t>
            </a:r>
            <a:endParaRPr b="0" i="0" sz="3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80" name="Google Shape;180;p17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17"/>
          <p:cNvSpPr txBox="1"/>
          <p:nvPr/>
        </p:nvSpPr>
        <p:spPr>
          <a:xfrm>
            <a:off x="407850" y="1339900"/>
            <a:ext cx="8328300" cy="4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Também chamadas de tabelas internas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Hive controla o ciclo de vida de seus dados (mais ou menos).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Armazena os dados dessas tabelas em um subdiretório sob o diretório definido por hive.metastore.warehouse.dir (por exemplo, / user / hive / warehouse)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Podemos informar o local de armazenamento dos dados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Quando excluímos a tabela os dados também são excluídos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Comando de criação de tabela: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table [nome] (column type ...) 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table aula_tab ( id int)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pt-BR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Tabela Gerenciada </a:t>
            </a:r>
            <a:endParaRPr b="0" i="0" sz="3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87" name="Google Shape;187;p18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18"/>
          <p:cNvSpPr txBox="1"/>
          <p:nvPr/>
        </p:nvSpPr>
        <p:spPr>
          <a:xfrm>
            <a:off x="407850" y="1339900"/>
            <a:ext cx="8328300" cy="51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Criar diretorio no hdfs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hadoop fs -mkdir </a:t>
            </a:r>
            <a:r>
              <a:rPr b="1" i="0" lang="pt-BR" sz="1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/user/hive/hive_aula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Crie um arquivos chamado aula.txt, escreva algum conteúdo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vim </a:t>
            </a:r>
            <a:r>
              <a:rPr b="1" i="0" lang="pt-BR" sz="1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aula.txt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Insira o arquivo no diretório do hive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hadoop fs -put aula.txt </a:t>
            </a:r>
            <a:r>
              <a:rPr b="1" i="0" lang="pt-BR" sz="1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/user/hive/hive_aula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Entre na interface de query do hive e executa comando hiveQL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table teste_load( campo string ); 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load data inpath '</a:t>
            </a:r>
            <a:r>
              <a:rPr b="1" i="0" lang="pt-BR" sz="1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/user/hive/hive_aula/</a:t>
            </a: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aula.txt' overwrite into table teste_load; 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 * from teste_load; 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! hadoop fs -ls /user/hive/warehouse;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Tabela Externa</a:t>
            </a:r>
            <a:endParaRPr b="0" i="0" sz="3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94" name="Google Shape;194;p19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19"/>
          <p:cNvSpPr txBox="1"/>
          <p:nvPr/>
        </p:nvSpPr>
        <p:spPr>
          <a:xfrm>
            <a:off x="407850" y="1339900"/>
            <a:ext cx="8328300" cy="4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Hive não é dono dos dados 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 ser informado a localização dos dados 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Quando excluímos a tabela os dados não são excluídos 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Apenas os metadados são excluídos 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palavra-chave EXTERNAL diz ao Hive que esta tabela é externa 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Cláusula LOCATION é necessária para informar ao Hive onde os dados estão localizados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/>
        </p:nvSpPr>
        <p:spPr>
          <a:xfrm>
            <a:off x="80575" y="592775"/>
            <a:ext cx="33573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rgbClr val="293B5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Bem-Vindos!</a:t>
            </a:r>
            <a:endParaRPr b="0" i="0" sz="3600" u="none" cap="none" strike="noStrike">
              <a:solidFill>
                <a:srgbClr val="293B5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4044750" y="2318075"/>
            <a:ext cx="44055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Hive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Impala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 b="8306" l="0" r="0" t="8449"/>
          <a:stretch/>
        </p:blipFill>
        <p:spPr>
          <a:xfrm>
            <a:off x="0" y="1951225"/>
            <a:ext cx="3567700" cy="25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3679100" y="1747925"/>
            <a:ext cx="33573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Tópicos</a:t>
            </a:r>
            <a:endParaRPr b="0" i="0" sz="3600" u="none" cap="none" strike="noStrike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pt-BR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Tabela Externa</a:t>
            </a:r>
            <a:endParaRPr b="0" i="0" sz="3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01" name="Google Shape;201;p20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20"/>
          <p:cNvSpPr txBox="1"/>
          <p:nvPr/>
        </p:nvSpPr>
        <p:spPr>
          <a:xfrm>
            <a:off x="258950" y="1349200"/>
            <a:ext cx="8767200" cy="51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Criar diretorio no hdfs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hadoop fs -mkdir </a:t>
            </a:r>
            <a:r>
              <a:rPr b="1" i="0" lang="pt-BR" sz="1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/user/hive/hive_aula_put</a:t>
            </a:r>
            <a:endParaRPr b="1" i="0" sz="1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Copie o arquivo aula para novo diretório </a:t>
            </a:r>
            <a:endParaRPr b="1" i="0" sz="1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hadoop fs -cp /user/hive/hive_aula/aula.txt /user/hive/hive_aula_put</a:t>
            </a:r>
            <a:endParaRPr b="1" i="0" sz="1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Entre na interface de query do hive e executa comando hiveQL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external table teste_put( campo string ) location “</a:t>
            </a:r>
            <a:r>
              <a:rPr b="1" i="0" lang="pt-BR" sz="1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/user/hive/hive_aula_put</a:t>
            </a: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”; 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 * from teste_put; 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Copie o arquivo aula para novo diretório </a:t>
            </a:r>
            <a:endParaRPr b="1" i="0" sz="1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hadoop fs -cp /user/hive/hive_aula/aula.txt /user/hive/hive_aula_put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Execute novamente a query a visualizar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 * from teste_put;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Location</a:t>
            </a:r>
            <a:endParaRPr b="0" i="0" sz="3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08" name="Google Shape;208;p21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p21"/>
          <p:cNvSpPr txBox="1"/>
          <p:nvPr/>
        </p:nvSpPr>
        <p:spPr>
          <a:xfrm>
            <a:off x="258950" y="1349200"/>
            <a:ext cx="8767200" cy="51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Tabelas criadas sem LOCATION, os dados são armazenados no diretório default do HDFS hive que é: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/user/hive/warehouse/NOME_DATABASE.db/NOME_TABELA 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Quando é criado no database default a estrutura é: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/user/hive/warehouse/NOME_TABELA 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Tabelas criadas com LOCATION, o arquivo é armazenado neste local definido.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Database</a:t>
            </a:r>
            <a:endParaRPr b="0" i="0" sz="3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15" name="Google Shape;215;p22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p22"/>
          <p:cNvSpPr txBox="1"/>
          <p:nvPr/>
        </p:nvSpPr>
        <p:spPr>
          <a:xfrm>
            <a:off x="407850" y="1414350"/>
            <a:ext cx="8328300" cy="23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Banco de dados no Hive é essencialmente apenas um catálogo ou espaço para tabelas .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não especificar o banco de dados, o banco de dados default é usado.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Podemos criar vários bancos de dados .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Podemos alterar o diretório na hora da criação.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Exemplo de Comando</a:t>
            </a:r>
            <a:endParaRPr b="0" i="0" sz="3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22" name="Google Shape;222;p23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" name="Google Shape;223;p23"/>
          <p:cNvSpPr txBox="1"/>
          <p:nvPr/>
        </p:nvSpPr>
        <p:spPr>
          <a:xfrm>
            <a:off x="407850" y="1414350"/>
            <a:ext cx="83283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Criar banco de dados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database if not exists [nome] location [path no hdfs]</a:t>
            </a: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Visualizar banco de dados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show databases</a:t>
            </a: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Definição do banco de dados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describe database [nome] 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Excluir banco de dados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drop database [nome] 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Alterar banco de dados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alter database [nome] [parâmetros]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Criando um Database</a:t>
            </a:r>
            <a:endParaRPr b="0" i="0" sz="3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29" name="Google Shape;229;p2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p24"/>
          <p:cNvSpPr txBox="1"/>
          <p:nvPr/>
        </p:nvSpPr>
        <p:spPr>
          <a:xfrm>
            <a:off x="407850" y="1414350"/>
            <a:ext cx="83283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Crie um banco de dados no Hive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database aula location '</a:t>
            </a:r>
            <a:r>
              <a:rPr b="1" i="0" lang="pt-BR" sz="1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/user/hive</a:t>
            </a: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/db_aula'; 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Verifique o database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show databases; 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Definição do banco de dados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describe database </a:t>
            </a:r>
            <a:r>
              <a:rPr b="1" i="0" lang="pt-BR" sz="1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aula</a:t>
            </a:r>
            <a:r>
              <a:rPr b="1" lang="pt-BR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Informações</a:t>
            </a:r>
            <a:endParaRPr b="0" i="0" sz="3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36" name="Google Shape;236;p25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25"/>
          <p:cNvSpPr txBox="1"/>
          <p:nvPr/>
        </p:nvSpPr>
        <p:spPr>
          <a:xfrm>
            <a:off x="258950" y="1349200"/>
            <a:ext cx="8767200" cy="51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Informações básicas da tabela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DESCRIBE [nome da tabela]  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Informações da estrutura da tabela: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DESCRIBE FORMATTED [nome da tabela] 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DESCRIBE EXTENDED [nome da tabela] 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Retorna DDL da tabela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SHOW CREATE TABLE [nome da tabela]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View </a:t>
            </a:r>
            <a:endParaRPr b="0" i="0" sz="3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43" name="Google Shape;243;p26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4" name="Google Shape;244;p26"/>
          <p:cNvSpPr txBox="1"/>
          <p:nvPr/>
        </p:nvSpPr>
        <p:spPr>
          <a:xfrm>
            <a:off x="258950" y="1349200"/>
            <a:ext cx="8767200" cy="51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É uma referência lógica de uma consulta, é como salvar uma query em uma tabela lógica, para ser acessada de forma transparente como se fosse uma física. Muito utilizada para consultas preestabelecidas por usuários e controle de acesso de campos.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Query: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lang="pt-BR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view teste_view as select campo from table_hive union all select campo from table_hive;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 campo from teste_view;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Funções</a:t>
            </a:r>
            <a:endParaRPr b="0" i="0" sz="3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50" name="Google Shape;250;p27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27"/>
          <p:cNvSpPr txBox="1"/>
          <p:nvPr/>
        </p:nvSpPr>
        <p:spPr>
          <a:xfrm>
            <a:off x="258950" y="1349200"/>
            <a:ext cx="8767200" cy="51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Hive disponibiliza funções nativas, UDF, UDAF e UDTF, além de permitir o desenvolvimento de funções customizadas.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UDF – Funções de usuário.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 entrada e uma saída. Ex. SPLIT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UDAF – Funções de agregação .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 entradas e uma saída. Ex. SUM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UDTF – Funções de tabelas.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 entrada e N saídas. Ex. EXPLODE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Função - SPLIT </a:t>
            </a:r>
            <a:endParaRPr b="0" i="0" sz="3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57" name="Google Shape;257;p28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8" name="Google Shape;258;p28"/>
          <p:cNvSpPr txBox="1"/>
          <p:nvPr/>
        </p:nvSpPr>
        <p:spPr>
          <a:xfrm>
            <a:off x="258950" y="1349200"/>
            <a:ext cx="8767200" cy="3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Recebe um valor e um delimitador, devolve um array, ou seja, no mesmo campo.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Query: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table teste_split( campo string ); 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load data inpath '/user/hive/hive_aula_put/aula.txt' overwrite into table teste_split; 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 * from teste_split; 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 split(campo,' ') from teste_split;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Função - EXPLODE </a:t>
            </a:r>
            <a:endParaRPr b="0" i="0" sz="3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64" name="Google Shape;264;p29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" name="Google Shape;265;p29"/>
          <p:cNvSpPr txBox="1"/>
          <p:nvPr/>
        </p:nvSpPr>
        <p:spPr>
          <a:xfrm>
            <a:off x="258950" y="1349200"/>
            <a:ext cx="8767200" cy="21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Recebe um array, ou seja, um conjunto de valores delimitados, e devolve em linhas.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Query: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 explode(split(campo,' ')) from teste_split;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/>
          <p:nvPr/>
        </p:nvSpPr>
        <p:spPr>
          <a:xfrm>
            <a:off x="1177125" y="2327400"/>
            <a:ext cx="1140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293B53"/>
                </a:solidFill>
                <a:latin typeface="Montserrat"/>
                <a:ea typeface="Montserrat"/>
                <a:cs typeface="Montserrat"/>
                <a:sym typeface="Montserrat"/>
              </a:rPr>
              <a:t>Hive</a:t>
            </a:r>
            <a:endParaRPr b="1" i="0" sz="4600" u="none" cap="none" strike="noStrike">
              <a:solidFill>
                <a:srgbClr val="293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4081975" y="2327400"/>
            <a:ext cx="44055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Hive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 Impala</a:t>
            </a:r>
            <a:endParaRPr b="0" i="0" sz="18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3"/>
          <p:cNvSpPr txBox="1"/>
          <p:nvPr/>
        </p:nvSpPr>
        <p:spPr>
          <a:xfrm>
            <a:off x="3679100" y="1747925"/>
            <a:ext cx="33573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Tópicos</a:t>
            </a:r>
            <a:endParaRPr b="0" i="0" sz="3600" u="none" cap="none" strike="noStrike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72" name="Google Shape;72;p3"/>
          <p:cNvCxnSpPr/>
          <p:nvPr/>
        </p:nvCxnSpPr>
        <p:spPr>
          <a:xfrm>
            <a:off x="156525" y="2647350"/>
            <a:ext cx="1020600" cy="2700"/>
          </a:xfrm>
          <a:prstGeom prst="straightConnector1">
            <a:avLst/>
          </a:prstGeom>
          <a:noFill/>
          <a:ln cap="flat" cmpd="sng" w="28575">
            <a:solidFill>
              <a:srgbClr val="293B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3"/>
          <p:cNvCxnSpPr/>
          <p:nvPr/>
        </p:nvCxnSpPr>
        <p:spPr>
          <a:xfrm>
            <a:off x="2229600" y="2647350"/>
            <a:ext cx="1020600" cy="2700"/>
          </a:xfrm>
          <a:prstGeom prst="straightConnector1">
            <a:avLst/>
          </a:prstGeom>
          <a:noFill/>
          <a:ln cap="flat" cmpd="sng" w="28575">
            <a:solidFill>
              <a:srgbClr val="293B5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Hue</a:t>
            </a:r>
            <a:endParaRPr b="0" i="0" sz="3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71" name="Google Shape;271;p30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30"/>
          <p:cNvSpPr txBox="1"/>
          <p:nvPr/>
        </p:nvSpPr>
        <p:spPr>
          <a:xfrm>
            <a:off x="734250" y="1414350"/>
            <a:ext cx="76755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Vamos acessar interface do HUE: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pt-BR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http://quickstart.cloudera:8888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p30"/>
          <p:cNvPicPr preferRelativeResize="0"/>
          <p:nvPr/>
        </p:nvPicPr>
        <p:blipFill rotWithShape="1">
          <a:blip r:embed="rId4">
            <a:alphaModFix/>
          </a:blip>
          <a:srcRect b="14753" l="29960" r="29929" t="14378"/>
          <a:stretch/>
        </p:blipFill>
        <p:spPr>
          <a:xfrm>
            <a:off x="1766425" y="2307750"/>
            <a:ext cx="5519622" cy="411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2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SerDe</a:t>
            </a:r>
            <a:endParaRPr b="0" i="0" sz="2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79" name="Google Shape;279;p31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p31"/>
          <p:cNvSpPr txBox="1"/>
          <p:nvPr/>
        </p:nvSpPr>
        <p:spPr>
          <a:xfrm>
            <a:off x="764250" y="1362863"/>
            <a:ext cx="7675500" cy="23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Abreviação de Serializer / Deserializer. 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Hive usa a interface SerDe para IO </a:t>
            </a:r>
            <a:r>
              <a:rPr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(Input/Output)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 SerDe permite que o Hive leia os dados de uma tabela e os grave no HDFS em qualquer formato personalizado.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Qualquer um pode escrever seu próprio SerDe para seus próprios formatos de dados. 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Avro, ORC, RegEx, Parquet, CSV, JsonSerDe.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2088" y="3982750"/>
            <a:ext cx="4100125" cy="27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2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Formatos de arquivos – Posicional </a:t>
            </a:r>
            <a:endParaRPr b="0" i="0" sz="2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87" name="Google Shape;287;p32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8" name="Google Shape;288;p32"/>
          <p:cNvSpPr txBox="1"/>
          <p:nvPr/>
        </p:nvSpPr>
        <p:spPr>
          <a:xfrm>
            <a:off x="734250" y="1414350"/>
            <a:ext cx="76755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Formato posicional utilizando SerDe. Crie um arquivo com o conteúdo abaixo no local do hdfs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530400" y="2689225"/>
            <a:ext cx="31917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Arquivo: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00001cliente_01PF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00002cliente_02PJ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00003cliente_03PF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32"/>
          <p:cNvSpPr txBox="1"/>
          <p:nvPr/>
        </p:nvSpPr>
        <p:spPr>
          <a:xfrm>
            <a:off x="3610450" y="2700450"/>
            <a:ext cx="5164500" cy="25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Estrutura da tabela: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external table tabela_posicional ( conta string, nome string, tipo_pessoa string ) 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row format serde 'org.apache.hadoop.hive.contrib.serde2.RegexSerDe' 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with SERDEPROPERTIES ('input.regex' ='(.{5})(.{10})(.{2})') 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location '/user/hive/</a:t>
            </a: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tabela_posicional'</a:t>
            </a: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2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Formatos de arquivos - Delimitado </a:t>
            </a:r>
            <a:endParaRPr b="0" i="0" sz="2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96" name="Google Shape;296;p33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7" name="Google Shape;297;p33"/>
          <p:cNvSpPr txBox="1"/>
          <p:nvPr/>
        </p:nvSpPr>
        <p:spPr>
          <a:xfrm>
            <a:off x="734250" y="1414350"/>
            <a:ext cx="76755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Formato posicional utilizando delimitador pipe. Crie um arquivo com o conteúdo abaixo no local do hdfs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33"/>
          <p:cNvSpPr txBox="1"/>
          <p:nvPr/>
        </p:nvSpPr>
        <p:spPr>
          <a:xfrm>
            <a:off x="530400" y="2689225"/>
            <a:ext cx="31917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Arquivo: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1,cliente_01,PF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2,cliente_02,PJ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3,cliente_03,PF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3610450" y="2700450"/>
            <a:ext cx="5294700" cy="19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Estrutura da tabela: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create external table tabela_delimitada( conta string, nome string, tipo_pessoa string ) 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row format delimited fields terminated by ',' lines terminated by '\n' stored as textfile 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location '/user/hive/tabela_delimitada';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2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Formatos de arquivos – JSON </a:t>
            </a:r>
            <a:endParaRPr b="0" i="0" sz="2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05" name="Google Shape;305;p3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p34"/>
          <p:cNvSpPr txBox="1"/>
          <p:nvPr/>
        </p:nvSpPr>
        <p:spPr>
          <a:xfrm>
            <a:off x="734250" y="1414350"/>
            <a:ext cx="76755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JSON é um modelo para armazenamento de dados com capacidade de estruturar informações de uma forma bem mais compacta do que os arquivos sequenciais ou delimitados.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34"/>
          <p:cNvSpPr txBox="1"/>
          <p:nvPr/>
        </p:nvSpPr>
        <p:spPr>
          <a:xfrm>
            <a:off x="828175" y="2579475"/>
            <a:ext cx="76755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Crie a tabela: 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EXTERNAL TABLE tabela_json( campo string) stored as textfile LOCATION '/user/hive/tabela_json'; 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828175" y="3749888"/>
            <a:ext cx="76755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Crie um arquivo no HDFS /tabela_json com o conteúdo: 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{"conta":1,"cliente":{"nome":"cliente_1","tipo_pessoa":"PF"}} 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{"conta":2,"cliente":{"nome":"cliente_2","tipo_pessoa":"PJ"}} 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{"conta":3,"cliente":{"nome":"cliente_3","tipo_pessoa":"PF"}}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828175" y="5084425"/>
            <a:ext cx="76755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Execute a query: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 get_json_object(campo, "$.conta") as conta,  get_json_object(campo, "$.cliente.nome") as nome,  get_json_object(campo, "$.cliente.tipo_pessoa") as tipo_pessoa from tabela_json;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2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Particionamento no Hive</a:t>
            </a:r>
            <a:endParaRPr b="0" i="0" sz="2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15" name="Google Shape;315;p35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6" name="Google Shape;316;p35"/>
          <p:cNvSpPr txBox="1"/>
          <p:nvPr/>
        </p:nvSpPr>
        <p:spPr>
          <a:xfrm>
            <a:off x="734250" y="1414350"/>
            <a:ext cx="7675500" cy="30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Apache Hive organiza tabelas em partições . O particionamento é uma maneira de dividir uma tabela em partes relacionadas com base nos valores de colunas específicas, como data, cidade e departamento. Cada tabela na seção pode ter uma ou mais chaves de partição para identificar uma partição específica.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Características. 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Particiona a tabela em diretórios no HDFS 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Ganho de performance e eficiência 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Evita a leitura da base toda 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Muito utilizado em grandes volumes de dados 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0250" y="4632725"/>
            <a:ext cx="3823794" cy="20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2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Tabelas Particionadas</a:t>
            </a:r>
            <a:endParaRPr b="0" i="0" sz="2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23" name="Google Shape;323;p36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4" name="Google Shape;324;p36"/>
          <p:cNvSpPr txBox="1"/>
          <p:nvPr/>
        </p:nvSpPr>
        <p:spPr>
          <a:xfrm>
            <a:off x="734250" y="1414350"/>
            <a:ext cx="7675500" cy="5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Vamos criar uma tabela particionada.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-"/>
            </a:pPr>
            <a:r>
              <a:rPr b="1"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external table table_part(nome string) partitioned by (ano int) row format delimited fields terminated by ',' lines terminated by '\n' stored as textfile;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Verificar tabela.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Describe table_part;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Adicionando partição.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alter table table_part add partition(ano=2017) location </a:t>
            </a: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'/user/hive/tabela_part/particao/ano=2017';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Excluindo partição.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alter table table_part drop partition(ano=2017)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2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Extraindo dados – Hive para HDFS</a:t>
            </a:r>
            <a:endParaRPr b="0" i="0" sz="2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30" name="Google Shape;330;p37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1" name="Google Shape;331;p37"/>
          <p:cNvSpPr txBox="1"/>
          <p:nvPr/>
        </p:nvSpPr>
        <p:spPr>
          <a:xfrm>
            <a:off x="734250" y="1414350"/>
            <a:ext cx="76755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Agora vamos extrair dados do hive para hdfs.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-"/>
            </a:pPr>
            <a:r>
              <a:rPr b="1" i="0" lang="pt-BR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insert overwrite directory ‘/user/hive/output’ select * from table_part;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/>
        </p:nvSpPr>
        <p:spPr>
          <a:xfrm>
            <a:off x="902625" y="2327400"/>
            <a:ext cx="15819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293B53"/>
                </a:solidFill>
                <a:latin typeface="Montserrat"/>
                <a:ea typeface="Montserrat"/>
                <a:cs typeface="Montserrat"/>
                <a:sym typeface="Montserrat"/>
              </a:rPr>
              <a:t>Impala</a:t>
            </a:r>
            <a:endParaRPr b="1" i="0" sz="4600" u="none" cap="none" strike="noStrike">
              <a:solidFill>
                <a:srgbClr val="293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38"/>
          <p:cNvSpPr txBox="1"/>
          <p:nvPr/>
        </p:nvSpPr>
        <p:spPr>
          <a:xfrm>
            <a:off x="4081975" y="2327400"/>
            <a:ext cx="44055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 Hive</a:t>
            </a:r>
            <a:endParaRPr b="0" i="0" sz="18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Impala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38"/>
          <p:cNvSpPr txBox="1"/>
          <p:nvPr/>
        </p:nvSpPr>
        <p:spPr>
          <a:xfrm>
            <a:off x="3679100" y="1747925"/>
            <a:ext cx="33573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Tópicos</a:t>
            </a:r>
            <a:endParaRPr b="0" i="0" sz="3600" u="none" cap="none" strike="noStrike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39" name="Google Shape;339;p38"/>
          <p:cNvCxnSpPr/>
          <p:nvPr/>
        </p:nvCxnSpPr>
        <p:spPr>
          <a:xfrm>
            <a:off x="-38900" y="2647350"/>
            <a:ext cx="1020600" cy="2700"/>
          </a:xfrm>
          <a:prstGeom prst="straightConnector1">
            <a:avLst/>
          </a:prstGeom>
          <a:noFill/>
          <a:ln cap="flat" cmpd="sng" w="28575">
            <a:solidFill>
              <a:srgbClr val="293B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0" name="Google Shape;340;p38"/>
          <p:cNvCxnSpPr/>
          <p:nvPr/>
        </p:nvCxnSpPr>
        <p:spPr>
          <a:xfrm>
            <a:off x="2369175" y="2647350"/>
            <a:ext cx="1020600" cy="2700"/>
          </a:xfrm>
          <a:prstGeom prst="straightConnector1">
            <a:avLst/>
          </a:prstGeom>
          <a:noFill/>
          <a:ln cap="flat" cmpd="sng" w="28575">
            <a:solidFill>
              <a:srgbClr val="293B5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 que é Impala</a:t>
            </a:r>
            <a:endParaRPr b="0" i="0" sz="36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6" name="Google Shape;346;p39"/>
          <p:cNvSpPr txBox="1"/>
          <p:nvPr/>
        </p:nvSpPr>
        <p:spPr>
          <a:xfrm>
            <a:off x="215700" y="1312050"/>
            <a:ext cx="871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Impala é uma excelente opção para programadores para executar consultas no HDFS e Apache HBase, pois não requer que os dados sejam movidos ou transformados antes do processamento. </a:t>
            </a:r>
            <a:endParaRPr b="0" i="0" sz="2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7" name="Google Shape;347;p39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8" name="Google Shape;348;p39"/>
          <p:cNvPicPr preferRelativeResize="0"/>
          <p:nvPr/>
        </p:nvPicPr>
        <p:blipFill rotWithShape="1">
          <a:blip r:embed="rId4">
            <a:alphaModFix/>
          </a:blip>
          <a:srcRect b="0" l="0" r="0" t="12040"/>
          <a:stretch/>
        </p:blipFill>
        <p:spPr>
          <a:xfrm>
            <a:off x="1499863" y="2421275"/>
            <a:ext cx="6440724" cy="296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9"/>
          <p:cNvSpPr txBox="1"/>
          <p:nvPr/>
        </p:nvSpPr>
        <p:spPr>
          <a:xfrm>
            <a:off x="215700" y="5534850"/>
            <a:ext cx="8712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Impala se integra facilmente ao ecossistema Hadoop, pois seus formatos de arquivo e dados, estruturas de metadados, segurança e gerenciamento de recursos são os mesmos usados ​​pelo MapReduce, Apache Hive, Apache Pig e outros softwares Hadoop.</a:t>
            </a:r>
            <a:endParaRPr b="0" i="0" sz="2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 que é Hive</a:t>
            </a:r>
            <a:endParaRPr b="0" i="0" sz="36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" name="Google Shape;79;p4"/>
          <p:cNvSpPr txBox="1"/>
          <p:nvPr/>
        </p:nvSpPr>
        <p:spPr>
          <a:xfrm>
            <a:off x="282350" y="4009850"/>
            <a:ext cx="87126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Hive é um framework para soluções de Data Warehousing no ambiente Hadoop.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" name="Google Shape;80;p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1" name="Google Shape;81;p4"/>
          <p:cNvPicPr preferRelativeResize="0"/>
          <p:nvPr/>
        </p:nvPicPr>
        <p:blipFill rotWithShape="1">
          <a:blip r:embed="rId4">
            <a:alphaModFix/>
          </a:blip>
          <a:srcRect b="-2816" l="0" r="0" t="0"/>
          <a:stretch/>
        </p:blipFill>
        <p:spPr>
          <a:xfrm>
            <a:off x="3303425" y="1375350"/>
            <a:ext cx="2847376" cy="263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3713" y="4960875"/>
            <a:ext cx="3272250" cy="12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"/>
          <p:cNvSpPr txBox="1"/>
          <p:nvPr/>
        </p:nvSpPr>
        <p:spPr>
          <a:xfrm>
            <a:off x="3053713" y="6190300"/>
            <a:ext cx="33468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Construído pelo do Facebook em 2007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 que é </a:t>
            </a:r>
            <a:r>
              <a:rPr lang="pt-BR" sz="3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Impala</a:t>
            </a:r>
            <a:endParaRPr b="0" i="0" sz="36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5" name="Google Shape;355;p40"/>
          <p:cNvSpPr txBox="1"/>
          <p:nvPr/>
        </p:nvSpPr>
        <p:spPr>
          <a:xfrm>
            <a:off x="215700" y="1312050"/>
            <a:ext cx="8712600" cy="28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Open Source • Analytic Database for Apache Hadoop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Cloudera, MapR, Oracle e Amazon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Fornece baixa latência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Suporte SQL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Integração com metastore do Hive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Compartilhar bancos de dados e tabelas com Hive</a:t>
            </a:r>
            <a:endParaRPr b="0" i="0" sz="2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6" name="Google Shape;356;p40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Impala Shell</a:t>
            </a:r>
            <a:endParaRPr b="0" i="0" sz="36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2" name="Google Shape;362;p42"/>
          <p:cNvSpPr txBox="1"/>
          <p:nvPr/>
        </p:nvSpPr>
        <p:spPr>
          <a:xfrm>
            <a:off x="215700" y="1312050"/>
            <a:ext cx="87126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Execute comando abaixo para abrir shell do impala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-"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impala-shell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3" name="Google Shape;363;p42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4" name="Google Shape;364;p42"/>
          <p:cNvPicPr preferRelativeResize="0"/>
          <p:nvPr/>
        </p:nvPicPr>
        <p:blipFill rotWithShape="1">
          <a:blip r:embed="rId4">
            <a:alphaModFix/>
          </a:blip>
          <a:srcRect b="14251" l="29860" r="29819" t="13878"/>
          <a:stretch/>
        </p:blipFill>
        <p:spPr>
          <a:xfrm>
            <a:off x="1563300" y="2149525"/>
            <a:ext cx="5843699" cy="439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Impala x hive</a:t>
            </a:r>
            <a:endParaRPr b="0" i="0" sz="36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70" name="Google Shape;370;p4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71" name="Google Shape;371;p44"/>
          <p:cNvPicPr preferRelativeResize="0"/>
          <p:nvPr/>
        </p:nvPicPr>
        <p:blipFill rotWithShape="1">
          <a:blip r:embed="rId4">
            <a:alphaModFix/>
          </a:blip>
          <a:srcRect b="14571" l="29963" r="29662" t="38440"/>
          <a:stretch/>
        </p:blipFill>
        <p:spPr>
          <a:xfrm>
            <a:off x="2996275" y="1149413"/>
            <a:ext cx="5797203" cy="284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4"/>
          <p:cNvPicPr preferRelativeResize="0"/>
          <p:nvPr/>
        </p:nvPicPr>
        <p:blipFill rotWithShape="1">
          <a:blip r:embed="rId5">
            <a:alphaModFix/>
          </a:blip>
          <a:srcRect b="24088" l="30180" r="33284" t="42281"/>
          <a:stretch/>
        </p:blipFill>
        <p:spPr>
          <a:xfrm>
            <a:off x="2996275" y="4220150"/>
            <a:ext cx="6001901" cy="23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4"/>
          <p:cNvSpPr txBox="1"/>
          <p:nvPr/>
        </p:nvSpPr>
        <p:spPr>
          <a:xfrm>
            <a:off x="1302750" y="2075100"/>
            <a:ext cx="1386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Hive -&gt;</a:t>
            </a:r>
            <a:endParaRPr b="1" i="0" sz="1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44"/>
          <p:cNvSpPr txBox="1"/>
          <p:nvPr/>
        </p:nvSpPr>
        <p:spPr>
          <a:xfrm>
            <a:off x="1192700" y="5180788"/>
            <a:ext cx="1386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Impala -&gt;</a:t>
            </a:r>
            <a:endParaRPr b="1" i="0" sz="1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/>
          <p:nvPr/>
        </p:nvSpPr>
        <p:spPr>
          <a:xfrm>
            <a:off x="1077900" y="291210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Dúvidas</a:t>
            </a:r>
            <a:endParaRPr b="0" i="0" sz="36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Motivo</a:t>
            </a:r>
            <a:endParaRPr b="0" i="0" sz="36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89" name="Google Shape;89;p5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5"/>
          <p:cNvSpPr txBox="1"/>
          <p:nvPr/>
        </p:nvSpPr>
        <p:spPr>
          <a:xfrm>
            <a:off x="456000" y="1385775"/>
            <a:ext cx="8232000" cy="13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Hive foi criado também visando aproveitar os "skills" de uso do SQL dos analistas e desenvolvedores do Facebook, que não eram na época tão proficientes em Java para usar o MapReduce.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1400" y="2512076"/>
            <a:ext cx="1223824" cy="227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9650" y="2512072"/>
            <a:ext cx="4019549" cy="25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5"/>
          <p:cNvSpPr/>
          <p:nvPr/>
        </p:nvSpPr>
        <p:spPr>
          <a:xfrm>
            <a:off x="6473163" y="3283150"/>
            <a:ext cx="1200300" cy="1303500"/>
          </a:xfrm>
          <a:prstGeom prst="mathMultiply">
            <a:avLst>
              <a:gd fmla="val 23520" name="adj1"/>
            </a:avLst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"/>
          <p:cNvSpPr txBox="1"/>
          <p:nvPr/>
        </p:nvSpPr>
        <p:spPr>
          <a:xfrm>
            <a:off x="456000" y="5377750"/>
            <a:ext cx="8232000" cy="13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Hive utiliza uma linguagem chamada HiveQL (Hive Query Language) , que transforma as sentenças SQL em Jobs MapReduce executados no cluster Hadoop.</a:t>
            </a:r>
            <a:endParaRPr b="0" i="0" sz="1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 que é Hive(Resumido)</a:t>
            </a:r>
            <a:endParaRPr b="0" i="0" sz="36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00" name="Google Shape;100;p6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6"/>
          <p:cNvSpPr txBox="1"/>
          <p:nvPr/>
        </p:nvSpPr>
        <p:spPr>
          <a:xfrm>
            <a:off x="595550" y="1433025"/>
            <a:ext cx="8311500" cy="31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-"/>
            </a:pPr>
            <a:r>
              <a:rPr b="0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Interpreta instruções SQL para Job MapReducer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-"/>
            </a:pPr>
            <a:r>
              <a:rPr b="0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Lê dados de arquivos estruturados e semi-estruturados no HDFS, e se baseia em </a:t>
            </a:r>
            <a:r>
              <a:rPr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metadados </a:t>
            </a:r>
            <a:r>
              <a:rPr b="0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simular uma tabela de um banco de dados relacional 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-"/>
            </a:pPr>
            <a:r>
              <a:rPr b="0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Não possui um SGBD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-"/>
            </a:pPr>
            <a:r>
              <a:rPr b="0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Foi desenhado para melhor performance analisando grandes quantidades de dados que se encontram em clusters.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-"/>
            </a:pPr>
            <a:r>
              <a:rPr b="0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Warehouse do Hadoop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595550" y="5169700"/>
            <a:ext cx="41016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pt-BR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*metadados. </a:t>
            </a:r>
            <a:r>
              <a:rPr b="0" i="0" lang="pt-BR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incluem vários tipos de informações, como a estrutura de tabelas,</a:t>
            </a: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tipo, tamanho, </a:t>
            </a:r>
            <a:r>
              <a:rPr b="0" i="0" lang="pt-BR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etc.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 que não é Hive</a:t>
            </a:r>
            <a:endParaRPr b="0" i="0" sz="36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08" name="Google Shape;108;p7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7"/>
          <p:cNvSpPr txBox="1"/>
          <p:nvPr/>
        </p:nvSpPr>
        <p:spPr>
          <a:xfrm>
            <a:off x="595550" y="1433025"/>
            <a:ext cx="8319000" cy="25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-"/>
            </a:pPr>
            <a:r>
              <a:rPr b="0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Banco de dados relacional 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-"/>
            </a:pPr>
            <a:r>
              <a:rPr b="0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Hive não foi desenhado para executar queries em real time, com baixa latência. 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-"/>
            </a:pPr>
            <a:r>
              <a:rPr b="0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Feito para transação OnLine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7"/>
          <p:cNvPicPr preferRelativeResize="0"/>
          <p:nvPr/>
        </p:nvPicPr>
        <p:blipFill rotWithShape="1">
          <a:blip r:embed="rId4">
            <a:alphaModFix/>
          </a:blip>
          <a:srcRect b="-2816" l="0" r="0" t="0"/>
          <a:stretch/>
        </p:blipFill>
        <p:spPr>
          <a:xfrm>
            <a:off x="3256900" y="3906375"/>
            <a:ext cx="2847376" cy="263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7"/>
          <p:cNvSpPr/>
          <p:nvPr/>
        </p:nvSpPr>
        <p:spPr>
          <a:xfrm>
            <a:off x="4154888" y="4865050"/>
            <a:ext cx="1200300" cy="1303500"/>
          </a:xfrm>
          <a:prstGeom prst="mathMultiply">
            <a:avLst>
              <a:gd fmla="val 23520" name="adj1"/>
            </a:avLst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Componentes </a:t>
            </a:r>
            <a:endParaRPr b="0" i="0" sz="3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17" name="Google Shape;117;p8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" name="Google Shape;118;p8"/>
          <p:cNvSpPr txBox="1"/>
          <p:nvPr/>
        </p:nvSpPr>
        <p:spPr>
          <a:xfrm>
            <a:off x="334975" y="1414350"/>
            <a:ext cx="8458500" cy="45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-"/>
            </a:pPr>
            <a:r>
              <a:rPr b="1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Driver</a:t>
            </a:r>
            <a:r>
              <a:rPr b="0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Compila, otimiza, executa o HiveQL, e decide se executa a query local ou submeter em um job MapReduce.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-"/>
            </a:pPr>
            <a:r>
              <a:rPr b="1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Metastore</a:t>
            </a:r>
            <a:r>
              <a:rPr b="0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Armazena os </a:t>
            </a:r>
            <a:r>
              <a:rPr b="1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metadados</a:t>
            </a:r>
            <a:r>
              <a:rPr b="0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interpretando dos arquivos no HDFS como conteúdos de uma tabela. Armazena as informações de como as linhas e colunas são delimitadas dentro do arquivo (Hive Schemas). Pode ser armazenado no MySQL, Oracle, Derby ou Postgresql. 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-"/>
            </a:pPr>
            <a:r>
              <a:rPr b="1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</a:t>
            </a:r>
            <a:r>
              <a:rPr b="0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Command Line Interface – para acessar o shell do hive. É o serviço padrão. Acessado pelo terminal no SO.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1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Componentes </a:t>
            </a:r>
            <a:endParaRPr b="0" i="0" sz="31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24" name="Google Shape;124;p9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9"/>
          <p:cNvSpPr txBox="1"/>
          <p:nvPr/>
        </p:nvSpPr>
        <p:spPr>
          <a:xfrm>
            <a:off x="334975" y="1414350"/>
            <a:ext cx="8458500" cy="45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-"/>
            </a:pPr>
            <a:r>
              <a:rPr b="1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Hiveserver. </a:t>
            </a:r>
            <a:r>
              <a:rPr b="0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Permite que conexões (Thrift, ODBC e JDBC) de outros componentes tenham comunicação com o hive. 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-"/>
            </a:pPr>
            <a:r>
              <a:rPr b="1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Hiveserver2.</a:t>
            </a:r>
            <a:r>
              <a:rPr b="0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Evolução do hiveserver, suportando autenticação e múltiplos usuários concorrentes. 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-"/>
            </a:pPr>
            <a:r>
              <a:rPr b="1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Beeline.</a:t>
            </a:r>
            <a:r>
              <a:rPr b="0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a Command Line Interface para acessar o hiveserver2, utilizando conexão JDBC. 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-"/>
            </a:pPr>
            <a:r>
              <a:rPr b="1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HiveQL. </a:t>
            </a:r>
            <a:r>
              <a:rPr b="0" i="0" lang="pt-BR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Utiliza Data Definition Language (DDL) para criar os bancos de dados e tabelas.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